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6"/>
  </p:notesMasterIdLst>
  <p:sldIdLst>
    <p:sldId id="341" r:id="rId2"/>
    <p:sldId id="342" r:id="rId3"/>
    <p:sldId id="317" r:id="rId4"/>
    <p:sldId id="324" r:id="rId5"/>
    <p:sldId id="319" r:id="rId6"/>
    <p:sldId id="320" r:id="rId7"/>
    <p:sldId id="318" r:id="rId8"/>
    <p:sldId id="325" r:id="rId9"/>
    <p:sldId id="326" r:id="rId10"/>
    <p:sldId id="265" r:id="rId11"/>
    <p:sldId id="267" r:id="rId12"/>
    <p:sldId id="327" r:id="rId13"/>
    <p:sldId id="328" r:id="rId14"/>
    <p:sldId id="329" r:id="rId15"/>
    <p:sldId id="330" r:id="rId16"/>
    <p:sldId id="331" r:id="rId17"/>
    <p:sldId id="269" r:id="rId18"/>
    <p:sldId id="332" r:id="rId19"/>
    <p:sldId id="270" r:id="rId20"/>
    <p:sldId id="271" r:id="rId21"/>
    <p:sldId id="333" r:id="rId22"/>
    <p:sldId id="335" r:id="rId23"/>
    <p:sldId id="272" r:id="rId24"/>
    <p:sldId id="273" r:id="rId25"/>
    <p:sldId id="336" r:id="rId26"/>
    <p:sldId id="274" r:id="rId27"/>
    <p:sldId id="337" r:id="rId28"/>
    <p:sldId id="338" r:id="rId29"/>
    <p:sldId id="339" r:id="rId30"/>
    <p:sldId id="340" r:id="rId31"/>
    <p:sldId id="275" r:id="rId32"/>
    <p:sldId id="276" r:id="rId33"/>
    <p:sldId id="277" r:id="rId34"/>
    <p:sldId id="278" r:id="rId3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clrMru>
    <a:srgbClr val="CC3300"/>
    <a:srgbClr val="009900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581" autoAdjust="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png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5" Type="http://schemas.openxmlformats.org/officeDocument/2006/relationships/image" Target="../media/image56.wmf"/><Relationship Id="rId4" Type="http://schemas.openxmlformats.org/officeDocument/2006/relationships/image" Target="../media/image55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4" Type="http://schemas.openxmlformats.org/officeDocument/2006/relationships/image" Target="../media/image6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image" Target="../media/image22.png"/><Relationship Id="rId5" Type="http://schemas.openxmlformats.org/officeDocument/2006/relationships/image" Target="../media/image26.png"/><Relationship Id="rId4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en-US" altLang="zh-TW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endParaRPr lang="en-US" altLang="zh-TW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en-US" altLang="zh-TW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fld id="{B410E43E-3AD8-4402-8C6F-FEBDABA8C87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689B08-E557-4F4A-BBD1-D77F23D94C2C}" type="slidenum">
              <a:rPr lang="en-US" altLang="zh-TW"/>
              <a:pPr/>
              <a:t>3</a:t>
            </a:fld>
            <a:endParaRPr lang="en-US" altLang="zh-TW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95C3D9-F8FF-4673-8F2A-788D736D38B9}" type="slidenum">
              <a:rPr lang="en-US" altLang="zh-TW"/>
              <a:pPr/>
              <a:t>5</a:t>
            </a:fld>
            <a:endParaRPr lang="en-US" altLang="zh-TW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CD718A-97BF-42E6-9D77-991AA4A27FE8}" type="slidenum">
              <a:rPr lang="en-US" altLang="zh-TW"/>
              <a:pPr/>
              <a:t>6</a:t>
            </a:fld>
            <a:endParaRPr lang="en-US" altLang="zh-TW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144AEF-FE26-42FB-B90B-F394A162284F}" type="slidenum">
              <a:rPr lang="en-US" altLang="zh-TW"/>
              <a:pPr/>
              <a:t>7</a:t>
            </a:fld>
            <a:endParaRPr lang="en-US" altLang="zh-TW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7D771F-E5F6-4322-A7C5-D38D49435D3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015785-6183-4767-8E40-8671403DCEB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6C2183-4E60-4A12-B1CB-E538B9FDC7F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59A457F-F8AC-4C2B-BB3A-5AC758D647E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3933E78-D557-4DA2-922A-754C29F204E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253C0-E8A1-4BCA-870D-14458739FC9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D6F648-A265-401D-B6C8-9CE8287FD55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B6D4D2-ED21-43BF-B7B0-1790EE91766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C35BDE-4614-4A62-A7E5-872C9B6BB69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0ED1C7-7064-4682-A47E-7445CB04113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13697-A5D5-40DB-90AC-FEECA8087C1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DC0335-A80F-4203-841C-C6F41D2DA50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BE96EA-8600-4027-9902-4130BF79DEC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  <a:ea typeface="新細明體" charset="-120"/>
              </a:defRPr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  <a:ea typeface="新細明體" charset="-120"/>
              </a:defRPr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  <a:ea typeface="新細明體" charset="-120"/>
              </a:defRPr>
            </a:lvl1pPr>
          </a:lstStyle>
          <a:p>
            <a:fld id="{3DDBB97B-20A9-423F-AA52-E262682C356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32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oleObject39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43.bin"/><Relationship Id="rId5" Type="http://schemas.openxmlformats.org/officeDocument/2006/relationships/oleObject" Target="../embeddings/oleObject42.bin"/><Relationship Id="rId4" Type="http://schemas.openxmlformats.org/officeDocument/2006/relationships/oleObject" Target="../embeddings/oleObject41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48.bin"/><Relationship Id="rId5" Type="http://schemas.openxmlformats.org/officeDocument/2006/relationships/oleObject" Target="../embeddings/oleObject47.bin"/><Relationship Id="rId4" Type="http://schemas.openxmlformats.org/officeDocument/2006/relationships/oleObject" Target="../embeddings/oleObject46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762000" cy="685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974725" y="209550"/>
            <a:ext cx="7635875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TW" sz="4400" dirty="0">
                <a:solidFill>
                  <a:schemeClr val="accent2"/>
                </a:solidFill>
                <a:latin typeface="+mj-lt"/>
                <a:ea typeface="新細明體" charset="-120"/>
              </a:rPr>
              <a:t>Dynamic Behavior of Closed-Loop Control Systems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 rot="-5400000">
            <a:off x="-1000125" y="2830513"/>
            <a:ext cx="25860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200">
                <a:solidFill>
                  <a:schemeClr val="bg1"/>
                </a:solidFill>
                <a:ea typeface="新細明體" charset="-120"/>
              </a:rPr>
              <a:t>Chapter 11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3657600" y="2362200"/>
            <a:ext cx="914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200" u="sng">
                <a:ea typeface="新細明體" charset="-120"/>
              </a:rPr>
              <a:t>4-20 mA</a:t>
            </a:r>
          </a:p>
        </p:txBody>
      </p:sp>
      <p:pic>
        <p:nvPicPr>
          <p:cNvPr id="2058" name="Picture 10" descr="Untitled-1 cop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286000"/>
            <a:ext cx="830580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184275" y="392113"/>
            <a:ext cx="1550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ea typeface="新細明體" charset="-120"/>
              </a:rPr>
              <a:t>1.  Summer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219200" y="1676400"/>
            <a:ext cx="1974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ea typeface="新細明體" charset="-120"/>
              </a:rPr>
              <a:t>2.  Comparator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219200" y="2971800"/>
            <a:ext cx="1157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ea typeface="新細明體" charset="-120"/>
              </a:rPr>
              <a:t>3. Block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1905000" y="4708525"/>
            <a:ext cx="22336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altLang="zh-TW">
                <a:ea typeface="新細明體" charset="-120"/>
              </a:rPr>
              <a:t>Blocks in </a:t>
            </a:r>
            <a:r>
              <a:rPr lang="en-US" altLang="zh-TW" u="sng">
                <a:ea typeface="新細明體" charset="-120"/>
              </a:rPr>
              <a:t>Series</a:t>
            </a:r>
            <a:endParaRPr lang="en-US" altLang="zh-TW">
              <a:ea typeface="新細明體" charset="-12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933575" y="5775325"/>
            <a:ext cx="2409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ea typeface="新細明體" charset="-120"/>
              </a:rPr>
              <a:t>are equivalent to...</a:t>
            </a:r>
          </a:p>
        </p:txBody>
      </p:sp>
      <p:graphicFrame>
        <p:nvGraphicFramePr>
          <p:cNvPr id="11273" name="Object 9"/>
          <p:cNvGraphicFramePr>
            <a:graphicFrameLocks noChangeAspect="1"/>
          </p:cNvGraphicFramePr>
          <p:nvPr/>
        </p:nvGraphicFramePr>
        <p:xfrm>
          <a:off x="2228850" y="685800"/>
          <a:ext cx="3409950" cy="798513"/>
        </p:xfrm>
        <a:graphic>
          <a:graphicData uri="http://schemas.openxmlformats.org/presentationml/2006/ole">
            <p:oleObj spid="_x0000_s11273" name="Bitmap Image" r:id="rId3" imgW="9104762" imgH="2133898" progId="PBrush">
              <p:embed/>
            </p:oleObj>
          </a:graphicData>
        </a:graphic>
      </p:graphicFrame>
      <p:graphicFrame>
        <p:nvGraphicFramePr>
          <p:cNvPr id="11274" name="Object 10"/>
          <p:cNvGraphicFramePr>
            <a:graphicFrameLocks noChangeAspect="1"/>
          </p:cNvGraphicFramePr>
          <p:nvPr/>
        </p:nvGraphicFramePr>
        <p:xfrm>
          <a:off x="2209800" y="2136775"/>
          <a:ext cx="3352800" cy="911225"/>
        </p:xfrm>
        <a:graphic>
          <a:graphicData uri="http://schemas.openxmlformats.org/presentationml/2006/ole">
            <p:oleObj spid="_x0000_s11274" name="Bitmap Image" r:id="rId4" imgW="9104762" imgH="2476190" progId="PBrush">
              <p:embed/>
            </p:oleObj>
          </a:graphicData>
        </a:graphic>
      </p:graphicFrame>
      <p:graphicFrame>
        <p:nvGraphicFramePr>
          <p:cNvPr id="11275" name="Object 11"/>
          <p:cNvGraphicFramePr>
            <a:graphicFrameLocks noChangeAspect="1"/>
          </p:cNvGraphicFramePr>
          <p:nvPr/>
        </p:nvGraphicFramePr>
        <p:xfrm>
          <a:off x="2257425" y="3332163"/>
          <a:ext cx="3305175" cy="706437"/>
        </p:xfrm>
        <a:graphic>
          <a:graphicData uri="http://schemas.openxmlformats.org/presentationml/2006/ole">
            <p:oleObj spid="_x0000_s11275" name="Bitmap Image" r:id="rId5" imgW="7219048" imgH="1542857" progId="PBrush">
              <p:embed/>
            </p:oleObj>
          </a:graphicData>
        </a:graphic>
      </p:graphicFrame>
      <p:graphicFrame>
        <p:nvGraphicFramePr>
          <p:cNvPr id="11276" name="Object 12"/>
          <p:cNvGraphicFramePr>
            <a:graphicFrameLocks noChangeAspect="1"/>
          </p:cNvGraphicFramePr>
          <p:nvPr/>
        </p:nvGraphicFramePr>
        <p:xfrm>
          <a:off x="2209800" y="4075113"/>
          <a:ext cx="2438400" cy="420687"/>
        </p:xfrm>
        <a:graphic>
          <a:graphicData uri="http://schemas.openxmlformats.org/presentationml/2006/ole">
            <p:oleObj spid="_x0000_s11276" name="Equation" r:id="rId6" imgW="1168200" imgH="203040" progId="Equation.3">
              <p:embed/>
            </p:oleObj>
          </a:graphicData>
        </a:graphic>
      </p:graphicFrame>
      <p:graphicFrame>
        <p:nvGraphicFramePr>
          <p:cNvPr id="11278" name="Object 14"/>
          <p:cNvGraphicFramePr>
            <a:graphicFrameLocks noChangeAspect="1"/>
          </p:cNvGraphicFramePr>
          <p:nvPr/>
        </p:nvGraphicFramePr>
        <p:xfrm>
          <a:off x="2895600" y="6132513"/>
          <a:ext cx="2971800" cy="649287"/>
        </p:xfrm>
        <a:graphic>
          <a:graphicData uri="http://schemas.openxmlformats.org/presentationml/2006/ole">
            <p:oleObj spid="_x0000_s11278" name="Bitmap Image" r:id="rId7" imgW="6287378" imgH="1371429" progId="PBrush">
              <p:embed/>
            </p:oleObj>
          </a:graphicData>
        </a:graphic>
      </p:graphicFrame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0" y="0"/>
            <a:ext cx="762000" cy="685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 rot="-5400000">
            <a:off x="-962025" y="2868613"/>
            <a:ext cx="2509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200">
                <a:solidFill>
                  <a:schemeClr val="bg1"/>
                </a:solidFill>
                <a:ea typeface="新細明體" charset="-120"/>
              </a:rPr>
              <a:t>Chapter 11</a:t>
            </a:r>
          </a:p>
        </p:txBody>
      </p:sp>
      <p:pic>
        <p:nvPicPr>
          <p:cNvPr id="11281" name="Picture 17" descr="pic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667000" y="5105400"/>
            <a:ext cx="3840163" cy="720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0"/>
            <a:ext cx="762000" cy="685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 rot="-5400000">
            <a:off x="-1000125" y="2830513"/>
            <a:ext cx="25860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200">
                <a:solidFill>
                  <a:schemeClr val="bg1"/>
                </a:solidFill>
                <a:ea typeface="新細明體" charset="-120"/>
              </a:rPr>
              <a:t>Chapter 11</a:t>
            </a:r>
          </a:p>
        </p:txBody>
      </p:sp>
      <p:pic>
        <p:nvPicPr>
          <p:cNvPr id="13317" name="Picture 5" descr="pic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447800"/>
            <a:ext cx="8229600" cy="441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Closed-Loop Transfer Function for Set-Point Change (Servo Problem)</a:t>
            </a:r>
            <a:endParaRPr lang="zh-TW" altLang="en-US" b="1" dirty="0"/>
          </a:p>
        </p:txBody>
      </p:sp>
      <p:graphicFrame>
        <p:nvGraphicFramePr>
          <p:cNvPr id="4" name="內容版面配置區 3"/>
          <p:cNvGraphicFramePr>
            <a:graphicFrameLocks noChangeAspect="1"/>
          </p:cNvGraphicFramePr>
          <p:nvPr>
            <p:ph idx="1"/>
          </p:nvPr>
        </p:nvGraphicFramePr>
        <p:xfrm>
          <a:off x="1295400" y="1828800"/>
          <a:ext cx="6769793" cy="4724400"/>
        </p:xfrm>
        <a:graphic>
          <a:graphicData uri="http://schemas.openxmlformats.org/presentationml/2006/ole">
            <p:oleObj spid="_x0000_s110594" name="Equation" r:id="rId3" imgW="2984400" imgH="2082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Closed-Loop Transfer Function for Load Change (Regulator Problem)</a:t>
            </a:r>
            <a:endParaRPr lang="zh-TW" altLang="en-US" b="1" dirty="0"/>
          </a:p>
        </p:txBody>
      </p:sp>
      <p:graphicFrame>
        <p:nvGraphicFramePr>
          <p:cNvPr id="4" name="內容版面配置區 3"/>
          <p:cNvGraphicFramePr>
            <a:graphicFrameLocks noChangeAspect="1"/>
          </p:cNvGraphicFramePr>
          <p:nvPr>
            <p:ph idx="1"/>
          </p:nvPr>
        </p:nvGraphicFramePr>
        <p:xfrm>
          <a:off x="965888" y="2169697"/>
          <a:ext cx="7111311" cy="4231103"/>
        </p:xfrm>
        <a:graphic>
          <a:graphicData uri="http://schemas.openxmlformats.org/presentationml/2006/ole">
            <p:oleObj spid="_x0000_s111618" name="Equation" r:id="rId3" imgW="3479760" imgH="2070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General Expression of Closed-Loop Transfer Function</a:t>
            </a:r>
            <a:endParaRPr lang="zh-TW" altLang="en-US" b="1" dirty="0"/>
          </a:p>
        </p:txBody>
      </p:sp>
      <p:graphicFrame>
        <p:nvGraphicFramePr>
          <p:cNvPr id="4" name="內容版面配置區 3"/>
          <p:cNvGraphicFramePr>
            <a:graphicFrameLocks noChangeAspect="1"/>
          </p:cNvGraphicFramePr>
          <p:nvPr>
            <p:ph idx="1"/>
          </p:nvPr>
        </p:nvGraphicFramePr>
        <p:xfrm>
          <a:off x="1600200" y="2133600"/>
          <a:ext cx="5710384" cy="3970575"/>
        </p:xfrm>
        <a:graphic>
          <a:graphicData uri="http://schemas.openxmlformats.org/presentationml/2006/ole">
            <p:oleObj spid="_x0000_s112642" name="Equation" r:id="rId3" imgW="2666880" imgH="1854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Servo Problem</a:t>
            </a:r>
            <a:endParaRPr lang="zh-TW" altLang="en-US" b="1" dirty="0"/>
          </a:p>
        </p:txBody>
      </p:sp>
      <p:graphicFrame>
        <p:nvGraphicFramePr>
          <p:cNvPr id="4" name="內容版面配置區 3"/>
          <p:cNvGraphicFramePr>
            <a:graphicFrameLocks noChangeAspect="1"/>
          </p:cNvGraphicFramePr>
          <p:nvPr>
            <p:ph idx="1"/>
          </p:nvPr>
        </p:nvGraphicFramePr>
        <p:xfrm>
          <a:off x="1524000" y="2047875"/>
          <a:ext cx="6096000" cy="3979863"/>
        </p:xfrm>
        <a:graphic>
          <a:graphicData uri="http://schemas.openxmlformats.org/presentationml/2006/ole">
            <p:oleObj spid="_x0000_s113666" name="Equation" r:id="rId3" imgW="1828800" imgH="11937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Regulator Problem</a:t>
            </a:r>
            <a:endParaRPr lang="zh-TW" altLang="en-US" b="1" dirty="0"/>
          </a:p>
        </p:txBody>
      </p:sp>
      <p:graphicFrame>
        <p:nvGraphicFramePr>
          <p:cNvPr id="4" name="內容版面配置區 3"/>
          <p:cNvGraphicFramePr>
            <a:graphicFrameLocks noChangeAspect="1"/>
          </p:cNvGraphicFramePr>
          <p:nvPr>
            <p:ph idx="1"/>
          </p:nvPr>
        </p:nvGraphicFramePr>
        <p:xfrm>
          <a:off x="1447800" y="2100263"/>
          <a:ext cx="6096000" cy="3894137"/>
        </p:xfrm>
        <a:graphic>
          <a:graphicData uri="http://schemas.openxmlformats.org/presentationml/2006/ole">
            <p:oleObj spid="_x0000_s114690" name="Equation" r:id="rId3" imgW="1828800" imgH="1168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0"/>
            <a:ext cx="762000" cy="685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 rot="-5400000">
            <a:off x="-1038225" y="2792413"/>
            <a:ext cx="26622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200">
                <a:solidFill>
                  <a:schemeClr val="bg1"/>
                </a:solidFill>
                <a:ea typeface="新細明體" charset="-120"/>
              </a:rPr>
              <a:t>Chapter 11</a:t>
            </a:r>
          </a:p>
        </p:txBody>
      </p:sp>
      <p:pic>
        <p:nvPicPr>
          <p:cNvPr id="15365" name="Picture 5" descr="pic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600200"/>
            <a:ext cx="8077200" cy="3886200"/>
          </a:xfrm>
          <a:prstGeom prst="rect">
            <a:avLst/>
          </a:prstGeom>
          <a:noFill/>
        </p:spPr>
      </p:pic>
      <p:cxnSp>
        <p:nvCxnSpPr>
          <p:cNvPr id="6" name="直線接點 5"/>
          <p:cNvCxnSpPr/>
          <p:nvPr/>
        </p:nvCxnSpPr>
        <p:spPr bwMode="auto">
          <a:xfrm rot="5400000">
            <a:off x="2933700" y="1943100"/>
            <a:ext cx="10668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直線接點 7"/>
          <p:cNvCxnSpPr/>
          <p:nvPr/>
        </p:nvCxnSpPr>
        <p:spPr bwMode="auto">
          <a:xfrm rot="16200000" flipH="1">
            <a:off x="5181600" y="1905000"/>
            <a:ext cx="1219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文字方塊 8"/>
          <p:cNvSpPr txBox="1"/>
          <p:nvPr/>
        </p:nvSpPr>
        <p:spPr>
          <a:xfrm>
            <a:off x="3505200" y="1295400"/>
            <a:ext cx="2840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+mj-lt"/>
              </a:rPr>
              <a:t>I</a:t>
            </a:r>
            <a:endParaRPr lang="zh-TW" altLang="en-US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5715000" y="1219200"/>
            <a:ext cx="3834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+mj-lt"/>
              </a:rPr>
              <a:t>O</a:t>
            </a:r>
            <a:endParaRPr lang="zh-TW" altLang="en-US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Example</a:t>
            </a:r>
            <a:endParaRPr lang="zh-TW" altLang="en-US" b="1" dirty="0"/>
          </a:p>
        </p:txBody>
      </p:sp>
      <p:graphicFrame>
        <p:nvGraphicFramePr>
          <p:cNvPr id="4" name="內容版面配置區 3"/>
          <p:cNvGraphicFramePr>
            <a:graphicFrameLocks noChangeAspect="1"/>
          </p:cNvGraphicFramePr>
          <p:nvPr>
            <p:ph idx="1"/>
          </p:nvPr>
        </p:nvGraphicFramePr>
        <p:xfrm>
          <a:off x="2286000" y="1655067"/>
          <a:ext cx="4495800" cy="4845903"/>
        </p:xfrm>
        <a:graphic>
          <a:graphicData uri="http://schemas.openxmlformats.org/presentationml/2006/ole">
            <p:oleObj spid="_x0000_s133122" name="Equation" r:id="rId3" imgW="2120760" imgH="2286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1524000" y="1219200"/>
          <a:ext cx="6705600" cy="4325938"/>
        </p:xfrm>
        <a:graphic>
          <a:graphicData uri="http://schemas.openxmlformats.org/presentationml/2006/ole">
            <p:oleObj spid="_x0000_s16386" name="Bitmap Image" r:id="rId3" imgW="17066667" imgH="11009524" progId="PBrush">
              <p:embed/>
            </p:oleObj>
          </a:graphicData>
        </a:graphic>
      </p:graphicFrame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0"/>
            <a:ext cx="762000" cy="685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 rot="-5400000">
            <a:off x="-962025" y="2868613"/>
            <a:ext cx="2509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200">
                <a:solidFill>
                  <a:schemeClr val="bg1"/>
                </a:solidFill>
                <a:ea typeface="新細明體" charset="-120"/>
              </a:rPr>
              <a:t>Chapter 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0" name="Picture 2" descr="fig 1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62000" y="1447800"/>
            <a:ext cx="8382000" cy="3124200"/>
          </a:xfrm>
          <a:noFill/>
          <a:ln/>
        </p:spPr>
      </p:pic>
      <p:sp>
        <p:nvSpPr>
          <p:cNvPr id="78851" name="Rectangle 3"/>
          <p:cNvSpPr>
            <a:spLocks noChangeArrowheads="1"/>
          </p:cNvSpPr>
          <p:nvPr/>
        </p:nvSpPr>
        <p:spPr bwMode="auto">
          <a:xfrm>
            <a:off x="0" y="0"/>
            <a:ext cx="762000" cy="685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 rot="-5400000">
            <a:off x="-1000125" y="2830513"/>
            <a:ext cx="25860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200">
                <a:solidFill>
                  <a:schemeClr val="bg1"/>
                </a:solidFill>
                <a:ea typeface="新細明體" charset="-120"/>
              </a:rPr>
              <a:t>Chapter 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0"/>
            <a:ext cx="762000" cy="685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 rot="-5400000">
            <a:off x="-1000125" y="2830513"/>
            <a:ext cx="25860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200">
                <a:solidFill>
                  <a:schemeClr val="bg1"/>
                </a:solidFill>
                <a:ea typeface="新細明體" charset="-120"/>
              </a:rPr>
              <a:t>Chapter 11</a:t>
            </a:r>
          </a:p>
        </p:txBody>
      </p:sp>
      <p:pic>
        <p:nvPicPr>
          <p:cNvPr id="17413" name="Picture 5" descr="Untitled-1 cop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143000"/>
            <a:ext cx="8305800" cy="32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Closed-Loop Response with </a:t>
            </a:r>
            <a:br>
              <a:rPr lang="en-US" altLang="zh-TW" b="1" dirty="0" smtClean="0"/>
            </a:br>
            <a:r>
              <a:rPr lang="en-US" altLang="zh-TW" b="1" dirty="0" smtClean="0"/>
              <a:t>P Control (Set-Point Change)</a:t>
            </a:r>
            <a:endParaRPr lang="zh-TW" altLang="en-US" b="1" dirty="0"/>
          </a:p>
        </p:txBody>
      </p:sp>
      <p:graphicFrame>
        <p:nvGraphicFramePr>
          <p:cNvPr id="4" name="內容版面配置區 3"/>
          <p:cNvGraphicFramePr>
            <a:graphicFrameLocks noChangeAspect="1"/>
          </p:cNvGraphicFramePr>
          <p:nvPr>
            <p:ph idx="1"/>
          </p:nvPr>
        </p:nvGraphicFramePr>
        <p:xfrm>
          <a:off x="1143000" y="2133600"/>
          <a:ext cx="7212135" cy="3886200"/>
        </p:xfrm>
        <a:graphic>
          <a:graphicData uri="http://schemas.openxmlformats.org/presentationml/2006/ole">
            <p:oleObj spid="_x0000_s134146" name="Equation" r:id="rId3" imgW="3581280" imgH="19303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Closed-Loop Response with </a:t>
            </a:r>
            <a:br>
              <a:rPr lang="en-US" altLang="zh-TW" b="1" dirty="0" smtClean="0"/>
            </a:br>
            <a:r>
              <a:rPr lang="en-US" altLang="zh-TW" b="1" dirty="0" smtClean="0"/>
              <a:t>P Control (Set-Point Change)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ChangeAspect="1"/>
          </p:cNvGraphicFramePr>
          <p:nvPr>
            <p:ph idx="1"/>
          </p:nvPr>
        </p:nvGraphicFramePr>
        <p:xfrm>
          <a:off x="1524000" y="3376613"/>
          <a:ext cx="6096000" cy="1322387"/>
        </p:xfrm>
        <a:graphic>
          <a:graphicData uri="http://schemas.openxmlformats.org/presentationml/2006/ole">
            <p:oleObj spid="_x0000_s136194" name="Equation" r:id="rId3" imgW="914400" imgH="198720" progId="Equation.DSMT4">
              <p:embed/>
            </p:oleObj>
          </a:graphicData>
        </a:graphic>
      </p:graphicFrame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990600" y="2362200"/>
          <a:ext cx="7402513" cy="3684588"/>
        </p:xfrm>
        <a:graphic>
          <a:graphicData uri="http://schemas.openxmlformats.org/presentationml/2006/ole">
            <p:oleObj spid="_x0000_s136195" name="Equation" r:id="rId4" imgW="2806560" imgH="1396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0"/>
            <a:ext cx="762000" cy="685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 rot="-5400000">
            <a:off x="-1000125" y="2830513"/>
            <a:ext cx="25860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200">
                <a:solidFill>
                  <a:schemeClr val="bg1"/>
                </a:solidFill>
                <a:ea typeface="新細明體" charset="-120"/>
              </a:rPr>
              <a:t>Chapter 11</a:t>
            </a:r>
          </a:p>
        </p:txBody>
      </p:sp>
      <p:pic>
        <p:nvPicPr>
          <p:cNvPr id="18437" name="Picture 5" descr="Untitled-1 cop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533400"/>
            <a:ext cx="8305800" cy="47069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0"/>
            <a:ext cx="762000" cy="685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 rot="-5400000">
            <a:off x="-1038225" y="2792413"/>
            <a:ext cx="26622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200">
                <a:solidFill>
                  <a:schemeClr val="bg1"/>
                </a:solidFill>
                <a:ea typeface="新細明體" charset="-120"/>
              </a:rPr>
              <a:t>Chapter 11</a:t>
            </a:r>
          </a:p>
        </p:txBody>
      </p:sp>
      <p:pic>
        <p:nvPicPr>
          <p:cNvPr id="19461" name="Picture 5" descr="Untitled-1 cop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533400"/>
            <a:ext cx="7978775" cy="5292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Closed-Loop Response with </a:t>
            </a:r>
            <a:br>
              <a:rPr lang="en-US" altLang="zh-TW" b="1" dirty="0" smtClean="0"/>
            </a:br>
            <a:r>
              <a:rPr lang="en-US" altLang="zh-TW" b="1" dirty="0" smtClean="0"/>
              <a:t>P Control (Load Change)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ChangeAspect="1"/>
          </p:cNvGraphicFramePr>
          <p:nvPr>
            <p:ph idx="1"/>
          </p:nvPr>
        </p:nvGraphicFramePr>
        <p:xfrm>
          <a:off x="1447801" y="2127559"/>
          <a:ext cx="6629400" cy="4513135"/>
        </p:xfrm>
        <a:graphic>
          <a:graphicData uri="http://schemas.openxmlformats.org/presentationml/2006/ole">
            <p:oleObj spid="_x0000_s137218" name="Equation" r:id="rId3" imgW="3581280" imgH="243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0"/>
            <a:ext cx="762000" cy="685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 rot="-5400000">
            <a:off x="-962025" y="2868613"/>
            <a:ext cx="2509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200">
                <a:solidFill>
                  <a:schemeClr val="bg1"/>
                </a:solidFill>
                <a:ea typeface="新細明體" charset="-120"/>
              </a:rPr>
              <a:t>Chapter 11</a:t>
            </a:r>
          </a:p>
        </p:txBody>
      </p:sp>
      <p:pic>
        <p:nvPicPr>
          <p:cNvPr id="20485" name="Picture 5" descr="Untitled-1 cop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685800"/>
            <a:ext cx="7924800" cy="4906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Closed-Loop Response with </a:t>
            </a:r>
            <a:br>
              <a:rPr lang="en-US" altLang="zh-TW" b="1" dirty="0" smtClean="0"/>
            </a:br>
            <a:r>
              <a:rPr lang="en-US" altLang="zh-TW" b="1" dirty="0" smtClean="0"/>
              <a:t>PI Control (Set-Point Change)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ChangeAspect="1"/>
          </p:cNvGraphicFramePr>
          <p:nvPr>
            <p:ph idx="1"/>
          </p:nvPr>
        </p:nvGraphicFramePr>
        <p:xfrm>
          <a:off x="691374" y="2630588"/>
          <a:ext cx="7462026" cy="2932012"/>
        </p:xfrm>
        <a:graphic>
          <a:graphicData uri="http://schemas.openxmlformats.org/presentationml/2006/ole">
            <p:oleObj spid="_x0000_s138242" name="Equation" r:id="rId3" imgW="3619440" imgH="14223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Closed-Loop Response with </a:t>
            </a:r>
            <a:br>
              <a:rPr lang="en-US" altLang="zh-TW" b="1" dirty="0" smtClean="0"/>
            </a:br>
            <a:r>
              <a:rPr lang="en-US" altLang="zh-TW" b="1" dirty="0" smtClean="0"/>
              <a:t>PI Control (Load Change)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graphicFrame>
        <p:nvGraphicFramePr>
          <p:cNvPr id="139266" name="Object 2"/>
          <p:cNvGraphicFramePr>
            <a:graphicFrameLocks noChangeAspect="1"/>
          </p:cNvGraphicFramePr>
          <p:nvPr/>
        </p:nvGraphicFramePr>
        <p:xfrm>
          <a:off x="1066800" y="1921788"/>
          <a:ext cx="7052476" cy="4831800"/>
        </p:xfrm>
        <a:graphic>
          <a:graphicData uri="http://schemas.openxmlformats.org/presentationml/2006/ole">
            <p:oleObj spid="_x0000_s139266" name="Equation" r:id="rId3" imgW="3670200" imgH="2514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Closed-Loop Response with </a:t>
            </a:r>
            <a:br>
              <a:rPr lang="en-US" altLang="zh-TW" b="1" dirty="0" smtClean="0"/>
            </a:br>
            <a:r>
              <a:rPr lang="en-US" altLang="zh-TW" b="1" dirty="0" smtClean="0"/>
              <a:t>PI Control (Load Change)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ChangeAspect="1"/>
          </p:cNvGraphicFramePr>
          <p:nvPr>
            <p:ph idx="1"/>
          </p:nvPr>
        </p:nvGraphicFramePr>
        <p:xfrm>
          <a:off x="2286000" y="2133600"/>
          <a:ext cx="5146753" cy="4038600"/>
        </p:xfrm>
        <a:graphic>
          <a:graphicData uri="http://schemas.openxmlformats.org/presentationml/2006/ole">
            <p:oleObj spid="_x0000_s140290" name="Equation" r:id="rId3" imgW="2361960" imgH="1854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838200" y="152400"/>
            <a:ext cx="8305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TW" sz="2400" b="0">
                <a:latin typeface="Times New Roman" pitchFamily="18" charset="0"/>
                <a:ea typeface="新細明體" charset="-120"/>
              </a:rPr>
              <a:t>Next, we develop a transfer function for each of the five elements in the feedback control loop. For the sake of simplicity, flow rate </a:t>
            </a:r>
            <a:r>
              <a:rPr lang="en-US" altLang="zh-TW" sz="2400" b="0" i="1">
                <a:latin typeface="Times New Roman" pitchFamily="18" charset="0"/>
                <a:ea typeface="新細明體" charset="-120"/>
              </a:rPr>
              <a:t>w</a:t>
            </a:r>
            <a:r>
              <a:rPr lang="en-US" altLang="zh-TW" sz="2400" b="0" baseline="-25000">
                <a:latin typeface="Times New Roman" pitchFamily="18" charset="0"/>
                <a:ea typeface="新細明體" charset="-120"/>
              </a:rPr>
              <a:t>1</a:t>
            </a:r>
            <a:r>
              <a:rPr lang="en-US" altLang="zh-TW" sz="2400" b="0">
                <a:latin typeface="Times New Roman" pitchFamily="18" charset="0"/>
                <a:ea typeface="新細明體" charset="-120"/>
              </a:rPr>
              <a:t> is assumed to be constant, and the system is initially operating at the nominal steady rate.</a:t>
            </a:r>
          </a:p>
        </p:txBody>
      </p:sp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838200" y="1905000"/>
            <a:ext cx="8153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TW" sz="2800">
                <a:solidFill>
                  <a:srgbClr val="009900"/>
                </a:solidFill>
                <a:latin typeface="Times New Roman" pitchFamily="18" charset="0"/>
                <a:ea typeface="新細明體" charset="-120"/>
              </a:rPr>
              <a:t>Process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2400" b="0">
                <a:latin typeface="Times New Roman" pitchFamily="18" charset="0"/>
                <a:ea typeface="新細明體" charset="-120"/>
              </a:rPr>
              <a:t>In section 4.3 the approximate dynamic model of a stirred-tank blending system was developed:</a:t>
            </a:r>
          </a:p>
        </p:txBody>
      </p:sp>
      <p:graphicFrame>
        <p:nvGraphicFramePr>
          <p:cNvPr id="66564" name="Object 4"/>
          <p:cNvGraphicFramePr>
            <a:graphicFrameLocks noChangeAspect="1"/>
          </p:cNvGraphicFramePr>
          <p:nvPr/>
        </p:nvGraphicFramePr>
        <p:xfrm>
          <a:off x="2362200" y="3581400"/>
          <a:ext cx="6299200" cy="812800"/>
        </p:xfrm>
        <a:graphic>
          <a:graphicData uri="http://schemas.openxmlformats.org/presentationml/2006/ole">
            <p:oleObj spid="_x0000_s66564" name="Equation" r:id="rId4" imgW="6298920" imgH="812520" progId="Equation.DSMT4">
              <p:embed/>
            </p:oleObj>
          </a:graphicData>
        </a:graphic>
      </p:graphicFrame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838200" y="4572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TW" sz="2400" b="0">
                <a:latin typeface="Times New Roman" pitchFamily="18" charset="0"/>
                <a:ea typeface="新細明體" charset="-120"/>
              </a:rPr>
              <a:t>where</a:t>
            </a:r>
          </a:p>
        </p:txBody>
      </p:sp>
      <p:graphicFrame>
        <p:nvGraphicFramePr>
          <p:cNvPr id="66566" name="Object 6"/>
          <p:cNvGraphicFramePr>
            <a:graphicFrameLocks noChangeAspect="1"/>
          </p:cNvGraphicFramePr>
          <p:nvPr/>
        </p:nvGraphicFramePr>
        <p:xfrm>
          <a:off x="2362200" y="5257800"/>
          <a:ext cx="6299200" cy="736600"/>
        </p:xfrm>
        <a:graphic>
          <a:graphicData uri="http://schemas.openxmlformats.org/presentationml/2006/ole">
            <p:oleObj spid="_x0000_s66566" name="Equation" r:id="rId5" imgW="6298920" imgH="736560" progId="Equation.DSMT4">
              <p:embed/>
            </p:oleObj>
          </a:graphicData>
        </a:graphic>
      </p:graphicFrame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0" y="0"/>
            <a:ext cx="762000" cy="685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6568" name="Text Box 8"/>
          <p:cNvSpPr txBox="1">
            <a:spLocks noChangeArrowheads="1"/>
          </p:cNvSpPr>
          <p:nvPr/>
        </p:nvSpPr>
        <p:spPr bwMode="auto">
          <a:xfrm rot="-5400000">
            <a:off x="-1000125" y="2830513"/>
            <a:ext cx="25860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200">
                <a:solidFill>
                  <a:schemeClr val="bg1"/>
                </a:solidFill>
                <a:ea typeface="新細明體" charset="-120"/>
              </a:rPr>
              <a:t>Chapter 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Closed-Loop Response with </a:t>
            </a:r>
            <a:br>
              <a:rPr lang="en-US" altLang="zh-TW" b="1" dirty="0" smtClean="0"/>
            </a:br>
            <a:r>
              <a:rPr lang="en-US" altLang="zh-TW" b="1" dirty="0" smtClean="0"/>
              <a:t>PI Control (Load Change)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ChangeAspect="1"/>
          </p:cNvGraphicFramePr>
          <p:nvPr>
            <p:ph idx="1"/>
          </p:nvPr>
        </p:nvGraphicFramePr>
        <p:xfrm>
          <a:off x="1051537" y="2514600"/>
          <a:ext cx="7339134" cy="3048000"/>
        </p:xfrm>
        <a:graphic>
          <a:graphicData uri="http://schemas.openxmlformats.org/presentationml/2006/ole">
            <p:oleObj spid="_x0000_s141314" name="Equation" r:id="rId3" imgW="2997000" imgH="12445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974725" y="239713"/>
            <a:ext cx="4987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i="1" u="sng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新細明體" charset="-120"/>
              </a:rPr>
              <a:t>EXAMPLE 1:</a:t>
            </a:r>
            <a:r>
              <a:rPr lang="en-US" altLang="zh-TW">
                <a:ea typeface="新細明體" charset="-120"/>
              </a:rPr>
              <a:t>    P.I. control of liquid level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524000" y="2743200"/>
            <a:ext cx="2046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ea typeface="新細明體" charset="-120"/>
              </a:rPr>
              <a:t>Block Diagram: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0"/>
            <a:ext cx="762000" cy="685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 rot="-5400000">
            <a:off x="-962025" y="2868613"/>
            <a:ext cx="2509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200">
                <a:solidFill>
                  <a:schemeClr val="bg1"/>
                </a:solidFill>
                <a:ea typeface="新細明體" charset="-120"/>
              </a:rPr>
              <a:t>Chapter 11</a:t>
            </a:r>
          </a:p>
        </p:txBody>
      </p:sp>
      <p:pic>
        <p:nvPicPr>
          <p:cNvPr id="21512" name="Picture 8" descr="pic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3132138"/>
            <a:ext cx="8001000" cy="3725862"/>
          </a:xfrm>
          <a:prstGeom prst="rect">
            <a:avLst/>
          </a:prstGeom>
          <a:noFill/>
        </p:spPr>
      </p:pic>
      <p:pic>
        <p:nvPicPr>
          <p:cNvPr id="21514" name="Picture 10" descr="Untitled-1 cop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609600"/>
            <a:ext cx="4800600" cy="214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079500" y="152400"/>
            <a:ext cx="7138988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u="sng">
                <a:solidFill>
                  <a:srgbClr val="009900"/>
                </a:solidFill>
                <a:ea typeface="新細明體" charset="-120"/>
              </a:rPr>
              <a:t>Assumptions</a:t>
            </a:r>
            <a:endParaRPr lang="en-US" altLang="zh-TW">
              <a:solidFill>
                <a:srgbClr val="009900"/>
              </a:solidFill>
              <a:ea typeface="新細明體" charset="-120"/>
            </a:endParaRPr>
          </a:p>
          <a:p>
            <a:pPr>
              <a:lnSpc>
                <a:spcPct val="50000"/>
              </a:lnSpc>
            </a:pPr>
            <a:endParaRPr lang="en-US" altLang="zh-TW">
              <a:ea typeface="新細明體" charset="-120"/>
            </a:endParaRPr>
          </a:p>
          <a:p>
            <a:r>
              <a:rPr lang="en-US" altLang="zh-TW" b="0">
                <a:ea typeface="新細明體" charset="-120"/>
              </a:rPr>
              <a:t>1.  q</a:t>
            </a:r>
            <a:r>
              <a:rPr lang="en-US" altLang="zh-TW" b="0" baseline="-25000">
                <a:ea typeface="新細明體" charset="-120"/>
              </a:rPr>
              <a:t>1</a:t>
            </a:r>
            <a:r>
              <a:rPr lang="en-US" altLang="zh-TW" b="0">
                <a:ea typeface="新細明體" charset="-120"/>
              </a:rPr>
              <a:t>, varies with time; q</a:t>
            </a:r>
            <a:r>
              <a:rPr lang="en-US" altLang="zh-TW" b="0" baseline="-25000">
                <a:ea typeface="新細明體" charset="-120"/>
              </a:rPr>
              <a:t>2</a:t>
            </a:r>
            <a:r>
              <a:rPr lang="en-US" altLang="zh-TW" b="0">
                <a:ea typeface="新細明體" charset="-120"/>
              </a:rPr>
              <a:t> is constant.</a:t>
            </a:r>
          </a:p>
          <a:p>
            <a:pPr>
              <a:lnSpc>
                <a:spcPct val="75000"/>
              </a:lnSpc>
            </a:pPr>
            <a:endParaRPr lang="en-US" altLang="zh-TW" b="0">
              <a:ea typeface="新細明體" charset="-120"/>
            </a:endParaRPr>
          </a:p>
          <a:p>
            <a:r>
              <a:rPr lang="en-US" altLang="zh-TW" b="0">
                <a:ea typeface="新細明體" charset="-120"/>
              </a:rPr>
              <a:t>2. Constant density and x-sectional area of tank, A.</a:t>
            </a:r>
          </a:p>
          <a:p>
            <a:pPr>
              <a:lnSpc>
                <a:spcPct val="75000"/>
              </a:lnSpc>
            </a:pPr>
            <a:endParaRPr lang="en-US" altLang="zh-TW" b="0">
              <a:ea typeface="新細明體" charset="-120"/>
            </a:endParaRPr>
          </a:p>
          <a:p>
            <a:r>
              <a:rPr lang="en-US" altLang="zh-TW" b="0">
                <a:ea typeface="新細明體" charset="-120"/>
              </a:rPr>
              <a:t>3.                        (for </a:t>
            </a:r>
            <a:r>
              <a:rPr lang="en-US" altLang="zh-TW" b="0" u="sng">
                <a:ea typeface="新細明體" charset="-120"/>
              </a:rPr>
              <a:t>uncontrolled</a:t>
            </a:r>
            <a:r>
              <a:rPr lang="en-US" altLang="zh-TW" b="0">
                <a:ea typeface="新細明體" charset="-120"/>
              </a:rPr>
              <a:t> process)</a:t>
            </a:r>
          </a:p>
          <a:p>
            <a:pPr>
              <a:lnSpc>
                <a:spcPct val="75000"/>
              </a:lnSpc>
            </a:pPr>
            <a:endParaRPr lang="en-US" altLang="zh-TW" b="0">
              <a:ea typeface="新細明體" charset="-120"/>
            </a:endParaRPr>
          </a:p>
          <a:p>
            <a:r>
              <a:rPr lang="en-US" altLang="zh-TW" b="0">
                <a:ea typeface="新細明體" charset="-120"/>
              </a:rPr>
              <a:t>4. The transmitter and control valve have negligible dynamics </a:t>
            </a:r>
          </a:p>
          <a:p>
            <a:r>
              <a:rPr lang="en-US" altLang="zh-TW" b="0">
                <a:ea typeface="新細明體" charset="-120"/>
              </a:rPr>
              <a:t>        (compared with dynamics of tank).</a:t>
            </a:r>
          </a:p>
          <a:p>
            <a:pPr>
              <a:lnSpc>
                <a:spcPct val="75000"/>
              </a:lnSpc>
            </a:pPr>
            <a:endParaRPr lang="en-US" altLang="zh-TW" b="0">
              <a:ea typeface="新細明體" charset="-120"/>
            </a:endParaRPr>
          </a:p>
          <a:p>
            <a:r>
              <a:rPr lang="en-US" altLang="zh-TW" b="0">
                <a:ea typeface="新細明體" charset="-120"/>
              </a:rPr>
              <a:t>5. Ideal PI controller is used (direct-acting).</a:t>
            </a:r>
          </a:p>
        </p:txBody>
      </p:sp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1552575" y="1676400"/>
          <a:ext cx="1219200" cy="457200"/>
        </p:xfrm>
        <a:graphic>
          <a:graphicData uri="http://schemas.openxmlformats.org/presentationml/2006/ole">
            <p:oleObj spid="_x0000_s22533" name="Equation" r:id="rId3" imgW="609480" imgH="228600" progId="Equation.3">
              <p:embed/>
            </p:oleObj>
          </a:graphicData>
        </a:graphic>
      </p:graphicFrame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1781175" y="4114800"/>
          <a:ext cx="4191000" cy="2633663"/>
        </p:xfrm>
        <a:graphic>
          <a:graphicData uri="http://schemas.openxmlformats.org/presentationml/2006/ole">
            <p:oleObj spid="_x0000_s22534" name="Equation" r:id="rId4" imgW="2425680" imgH="1523880" progId="Equation.3">
              <p:embed/>
            </p:oleObj>
          </a:graphicData>
        </a:graphic>
      </p:graphicFrame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1095375" y="3733800"/>
            <a:ext cx="5764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0">
                <a:ea typeface="新細明體" charset="-120"/>
              </a:rPr>
              <a:t>For these assumptions, the transfer functions are:</a:t>
            </a: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0"/>
            <a:ext cx="762000" cy="685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 rot="-5400000">
            <a:off x="-1000125" y="2830513"/>
            <a:ext cx="25860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200">
                <a:solidFill>
                  <a:schemeClr val="bg1"/>
                </a:solidFill>
                <a:ea typeface="新細明體" charset="-120"/>
              </a:rPr>
              <a:t>Chapter 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1600200" y="609600"/>
          <a:ext cx="3103563" cy="822325"/>
        </p:xfrm>
        <a:graphic>
          <a:graphicData uri="http://schemas.openxmlformats.org/presentationml/2006/ole">
            <p:oleObj spid="_x0000_s23554" name="Equation" r:id="rId3" imgW="1625400" imgH="431640" progId="Equation.3">
              <p:embed/>
            </p:oleObj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1905000" y="1763713"/>
          <a:ext cx="3984625" cy="1546225"/>
        </p:xfrm>
        <a:graphic>
          <a:graphicData uri="http://schemas.openxmlformats.org/presentationml/2006/ole">
            <p:oleObj spid="_x0000_s23555" name="Equation" r:id="rId4" imgW="2158920" imgH="838080" progId="Equation.3">
              <p:embed/>
            </p:oleObj>
          </a:graphicData>
        </a:graphic>
      </p:graphicFrame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1676400" y="3657600"/>
          <a:ext cx="4616450" cy="838200"/>
        </p:xfrm>
        <a:graphic>
          <a:graphicData uri="http://schemas.openxmlformats.org/presentationml/2006/ole">
            <p:oleObj spid="_x0000_s23556" name="Equation" r:id="rId5" imgW="2374560" imgH="431640" progId="Equation.3">
              <p:embed/>
            </p:oleObj>
          </a:graphicData>
        </a:graphic>
      </p:graphicFrame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1447800" y="4953000"/>
          <a:ext cx="5294313" cy="555625"/>
        </p:xfrm>
        <a:graphic>
          <a:graphicData uri="http://schemas.openxmlformats.org/presentationml/2006/ole">
            <p:oleObj spid="_x0000_s23557" name="Equation" r:id="rId6" imgW="2286000" imgH="241200" progId="Equation.3">
              <p:embed/>
            </p:oleObj>
          </a:graphicData>
        </a:graphic>
      </p:graphicFrame>
      <p:graphicFrame>
        <p:nvGraphicFramePr>
          <p:cNvPr id="23558" name="Object 6"/>
          <p:cNvGraphicFramePr>
            <a:graphicFrameLocks noChangeAspect="1"/>
          </p:cNvGraphicFramePr>
          <p:nvPr/>
        </p:nvGraphicFramePr>
        <p:xfrm>
          <a:off x="2209800" y="6011863"/>
          <a:ext cx="2743200" cy="846137"/>
        </p:xfrm>
        <a:graphic>
          <a:graphicData uri="http://schemas.openxmlformats.org/presentationml/2006/ole">
            <p:oleObj spid="_x0000_s23558" name="Equation" r:id="rId7" imgW="1358640" imgH="419040" progId="Equation.3">
              <p:embed/>
            </p:oleObj>
          </a:graphicData>
        </a:graphic>
      </p:graphicFrame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827088" y="163513"/>
            <a:ext cx="4203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0">
                <a:ea typeface="新細明體" charset="-120"/>
              </a:rPr>
              <a:t>The closed-loop transfer function is: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838200" y="1458913"/>
            <a:ext cx="1382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0">
                <a:ea typeface="新細明體" charset="-120"/>
              </a:rPr>
              <a:t>Substitute,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817563" y="3148013"/>
            <a:ext cx="1144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0">
                <a:ea typeface="新細明體" charset="-120"/>
              </a:rPr>
              <a:t>Simplify,</a:t>
            </a: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822325" y="4479925"/>
            <a:ext cx="2879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0">
                <a:ea typeface="新細明體" charset="-120"/>
              </a:rPr>
              <a:t>Characteristic Equation:</a:t>
            </a:r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838200" y="5622925"/>
            <a:ext cx="561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0">
                <a:ea typeface="新細明體" charset="-120"/>
              </a:rPr>
              <a:t>Recall the standard 2</a:t>
            </a:r>
            <a:r>
              <a:rPr lang="en-US" altLang="zh-TW" b="0" baseline="30000">
                <a:ea typeface="新細明體" charset="-120"/>
              </a:rPr>
              <a:t>nd</a:t>
            </a:r>
            <a:r>
              <a:rPr lang="en-US" altLang="zh-TW" b="0">
                <a:ea typeface="新細明體" charset="-120"/>
              </a:rPr>
              <a:t> Order Transfer Function:</a:t>
            </a:r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7315200" y="620713"/>
            <a:ext cx="1001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ea typeface="新細明體" charset="-120"/>
              </a:rPr>
              <a:t>(11-68)</a:t>
            </a:r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7583488" y="2144713"/>
            <a:ext cx="4937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ea typeface="新細明體" charset="-120"/>
              </a:rPr>
              <a:t>(2)</a:t>
            </a:r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7583488" y="3744913"/>
            <a:ext cx="4937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ea typeface="新細明體" charset="-120"/>
              </a:rPr>
              <a:t>(3)</a:t>
            </a:r>
          </a:p>
        </p:txBody>
      </p: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7583488" y="5029200"/>
            <a:ext cx="4937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ea typeface="新細明體" charset="-120"/>
              </a:rPr>
              <a:t>(4)</a:t>
            </a:r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7583488" y="6107113"/>
            <a:ext cx="4937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ea typeface="新細明體" charset="-120"/>
              </a:rPr>
              <a:t>(5)</a:t>
            </a:r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0" y="0"/>
            <a:ext cx="762000" cy="685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3571" name="Text Box 19"/>
          <p:cNvSpPr txBox="1">
            <a:spLocks noChangeArrowheads="1"/>
          </p:cNvSpPr>
          <p:nvPr/>
        </p:nvSpPr>
        <p:spPr bwMode="auto">
          <a:xfrm rot="-5400000">
            <a:off x="-1038225" y="2792413"/>
            <a:ext cx="26622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200">
                <a:solidFill>
                  <a:schemeClr val="bg1"/>
                </a:solidFill>
                <a:ea typeface="新細明體" charset="-120"/>
              </a:rPr>
              <a:t>Chapter 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749300" y="4922838"/>
            <a:ext cx="75882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0">
                <a:ea typeface="新細明體" charset="-120"/>
              </a:rPr>
              <a:t>For  0 &lt; </a:t>
            </a:r>
            <a:r>
              <a:rPr lang="en-US" altLang="zh-TW" b="0">
                <a:ea typeface="新細明體" charset="-120"/>
                <a:sym typeface="Symbol" pitchFamily="18" charset="2"/>
              </a:rPr>
              <a:t></a:t>
            </a:r>
            <a:r>
              <a:rPr lang="en-US" altLang="zh-TW" b="0">
                <a:ea typeface="新細明體" charset="-120"/>
              </a:rPr>
              <a:t> &lt; 1 , closed-loop response is oscillatory.  Thus </a:t>
            </a:r>
          </a:p>
          <a:p>
            <a:r>
              <a:rPr lang="en-US" altLang="zh-TW" b="0">
                <a:ea typeface="新細明體" charset="-120"/>
              </a:rPr>
              <a:t>decreased degree of oscillation by increasing K</a:t>
            </a:r>
            <a:r>
              <a:rPr lang="en-US" altLang="zh-TW" b="0" baseline="-25000">
                <a:ea typeface="新細明體" charset="-120"/>
              </a:rPr>
              <a:t>c</a:t>
            </a:r>
            <a:r>
              <a:rPr lang="en-US" altLang="zh-TW" b="0">
                <a:ea typeface="新細明體" charset="-120"/>
              </a:rPr>
              <a:t> or </a:t>
            </a:r>
            <a:r>
              <a:rPr lang="en-US" altLang="zh-TW" b="0">
                <a:ea typeface="新細明體" charset="-120"/>
                <a:sym typeface="Symbol" pitchFamily="18" charset="2"/>
              </a:rPr>
              <a:t></a:t>
            </a:r>
            <a:r>
              <a:rPr lang="en-US" altLang="zh-TW" b="0" baseline="-25000">
                <a:ea typeface="新細明體" charset="-120"/>
                <a:sym typeface="Symbol" pitchFamily="18" charset="2"/>
              </a:rPr>
              <a:t>I</a:t>
            </a:r>
            <a:r>
              <a:rPr lang="en-US" altLang="zh-TW" b="0">
                <a:ea typeface="新細明體" charset="-120"/>
              </a:rPr>
              <a:t> (for constant</a:t>
            </a:r>
          </a:p>
          <a:p>
            <a:r>
              <a:rPr lang="en-US" altLang="zh-TW" b="0">
                <a:ea typeface="新細明體" charset="-120"/>
              </a:rPr>
              <a:t>K</a:t>
            </a:r>
            <a:r>
              <a:rPr lang="en-US" altLang="zh-TW" b="0" baseline="-25000">
                <a:ea typeface="新細明體" charset="-120"/>
              </a:rPr>
              <a:t>v</a:t>
            </a:r>
            <a:r>
              <a:rPr lang="en-US" altLang="zh-TW" b="0">
                <a:ea typeface="新細明體" charset="-120"/>
              </a:rPr>
              <a:t>, K</a:t>
            </a:r>
            <a:r>
              <a:rPr lang="en-US" altLang="zh-TW" b="0" baseline="-25000">
                <a:ea typeface="新細明體" charset="-120"/>
              </a:rPr>
              <a:t>M</a:t>
            </a:r>
            <a:r>
              <a:rPr lang="en-US" altLang="zh-TW" b="0">
                <a:ea typeface="新細明體" charset="-120"/>
              </a:rPr>
              <a:t>, and A).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746125" y="76200"/>
            <a:ext cx="71024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0">
                <a:ea typeface="新細明體" charset="-120"/>
              </a:rPr>
              <a:t>To place Eqn. (4) in the same form as the denominator of the </a:t>
            </a:r>
          </a:p>
          <a:p>
            <a:r>
              <a:rPr lang="en-US" altLang="zh-TW" b="0">
                <a:ea typeface="新細明體" charset="-120"/>
              </a:rPr>
              <a:t>T.F. in Eqn. (5), divide by K</a:t>
            </a:r>
            <a:r>
              <a:rPr lang="en-US" altLang="zh-TW" b="0" baseline="-25000">
                <a:ea typeface="新細明體" charset="-120"/>
              </a:rPr>
              <a:t>c</a:t>
            </a:r>
            <a:r>
              <a:rPr lang="en-US" altLang="zh-TW" b="0">
                <a:ea typeface="新細明體" charset="-120"/>
              </a:rPr>
              <a:t>, K</a:t>
            </a:r>
            <a:r>
              <a:rPr lang="en-US" altLang="zh-TW" b="0" baseline="-25000">
                <a:ea typeface="新細明體" charset="-120"/>
              </a:rPr>
              <a:t>V</a:t>
            </a:r>
            <a:r>
              <a:rPr lang="en-US" altLang="zh-TW" b="0">
                <a:ea typeface="新細明體" charset="-120"/>
              </a:rPr>
              <a:t>, K</a:t>
            </a:r>
            <a:r>
              <a:rPr lang="en-US" altLang="zh-TW" b="0" baseline="-25000">
                <a:ea typeface="新細明體" charset="-120"/>
              </a:rPr>
              <a:t>M</a:t>
            </a:r>
            <a:r>
              <a:rPr lang="en-US" altLang="zh-TW" b="0">
                <a:ea typeface="新細明體" charset="-120"/>
              </a:rPr>
              <a:t> :</a:t>
            </a:r>
          </a:p>
        </p:txBody>
      </p:sp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1295400" y="903288"/>
          <a:ext cx="2971800" cy="831850"/>
        </p:xfrm>
        <a:graphic>
          <a:graphicData uri="http://schemas.openxmlformats.org/presentationml/2006/ole">
            <p:oleObj spid="_x0000_s24579" name="Equation" r:id="rId3" imgW="1536480" imgH="431640" progId="Equation.3">
              <p:embed/>
            </p:oleObj>
          </a:graphicData>
        </a:graphic>
      </p:graphicFrame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1339850" y="4103688"/>
          <a:ext cx="2165350" cy="762000"/>
        </p:xfrm>
        <a:graphic>
          <a:graphicData uri="http://schemas.openxmlformats.org/presentationml/2006/ole">
            <p:oleObj spid="_x0000_s24580" name="Equation" r:id="rId4" imgW="1257120" imgH="444240" progId="Equation.3">
              <p:embed/>
            </p:oleObj>
          </a:graphicData>
        </a:graphic>
      </p:graphicFrame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5791200" y="3352800"/>
          <a:ext cx="1066800" cy="395288"/>
        </p:xfrm>
        <a:graphic>
          <a:graphicData uri="http://schemas.openxmlformats.org/presentationml/2006/ole">
            <p:oleObj spid="_x0000_s24581" name="Equation" r:id="rId5" imgW="545760" imgH="203040" progId="Equation.3">
              <p:embed/>
            </p:oleObj>
          </a:graphicData>
        </a:graphic>
      </p:graphicFrame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762000" y="1741488"/>
            <a:ext cx="4752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0">
                <a:ea typeface="新細明體" charset="-120"/>
              </a:rPr>
              <a:t>Comparing coefficients (5) and (6) gives: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746125" y="3646488"/>
            <a:ext cx="1382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0">
                <a:ea typeface="新細明體" charset="-120"/>
              </a:rPr>
              <a:t>Substitute,</a:t>
            </a:r>
          </a:p>
        </p:txBody>
      </p:sp>
      <p:graphicFrame>
        <p:nvGraphicFramePr>
          <p:cNvPr id="24588" name="Object 12"/>
          <p:cNvGraphicFramePr>
            <a:graphicFrameLocks noChangeAspect="1"/>
          </p:cNvGraphicFramePr>
          <p:nvPr/>
        </p:nvGraphicFramePr>
        <p:xfrm>
          <a:off x="1295400" y="2117725"/>
          <a:ext cx="4953000" cy="1604963"/>
        </p:xfrm>
        <a:graphic>
          <a:graphicData uri="http://schemas.openxmlformats.org/presentationml/2006/ole">
            <p:oleObj spid="_x0000_s24588" name="Equation" r:id="rId6" imgW="2743200" imgH="888840" progId="Equation.3">
              <p:embed/>
            </p:oleObj>
          </a:graphicData>
        </a:graphic>
      </p:graphicFrame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1316038" y="5916613"/>
            <a:ext cx="59959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altLang="zh-TW" b="0">
                <a:ea typeface="新細明體" charset="-120"/>
              </a:rPr>
              <a:t>unusual property of PI control of integrating system</a:t>
            </a:r>
          </a:p>
          <a:p>
            <a:pPr>
              <a:buFontTx/>
              <a:buChar char="•"/>
            </a:pPr>
            <a:r>
              <a:rPr lang="en-US" altLang="zh-TW" b="0">
                <a:ea typeface="新細明體" charset="-120"/>
              </a:rPr>
              <a:t>better to use P only</a:t>
            </a:r>
          </a:p>
        </p:txBody>
      </p:sp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0" y="0"/>
            <a:ext cx="762000" cy="685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4595" name="Text Box 19"/>
          <p:cNvSpPr txBox="1">
            <a:spLocks noChangeArrowheads="1"/>
          </p:cNvSpPr>
          <p:nvPr/>
        </p:nvSpPr>
        <p:spPr bwMode="auto">
          <a:xfrm rot="-5400000">
            <a:off x="-962025" y="2868613"/>
            <a:ext cx="2509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200">
                <a:solidFill>
                  <a:schemeClr val="bg1"/>
                </a:solidFill>
                <a:ea typeface="新細明體" charset="-120"/>
              </a:rPr>
              <a:t>Chapter 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Picture 2" descr="fig 1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85800" y="2862263"/>
            <a:ext cx="8458200" cy="2174875"/>
          </a:xfrm>
          <a:noFill/>
          <a:ln/>
        </p:spPr>
      </p:pic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0" y="0"/>
            <a:ext cx="762000" cy="685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 rot="-5400000">
            <a:off x="-1000125" y="2830513"/>
            <a:ext cx="25860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200">
                <a:solidFill>
                  <a:schemeClr val="bg1"/>
                </a:solidFill>
                <a:ea typeface="新細明體" charset="-120"/>
              </a:rPr>
              <a:t>Chapter 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0658" name="Object 2"/>
          <p:cNvGraphicFramePr>
            <a:graphicFrameLocks noChangeAspect="1"/>
          </p:cNvGraphicFramePr>
          <p:nvPr/>
        </p:nvGraphicFramePr>
        <p:xfrm>
          <a:off x="3225800" y="304800"/>
          <a:ext cx="4927600" cy="457200"/>
        </p:xfrm>
        <a:graphic>
          <a:graphicData uri="http://schemas.openxmlformats.org/presentationml/2006/ole">
            <p:oleObj spid="_x0000_s70658" name="Equation" r:id="rId4" imgW="4927320" imgH="457200" progId="Equation.DSMT4">
              <p:embed/>
            </p:oleObj>
          </a:graphicData>
        </a:graphic>
      </p:graphicFrame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838200" y="914400"/>
            <a:ext cx="708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TW" sz="2400" b="0">
                <a:latin typeface="Times New Roman" pitchFamily="18" charset="0"/>
                <a:ea typeface="新細明體" charset="-120"/>
              </a:rPr>
              <a:t>or after taking Laplace transforms,</a:t>
            </a:r>
          </a:p>
        </p:txBody>
      </p:sp>
      <p:graphicFrame>
        <p:nvGraphicFramePr>
          <p:cNvPr id="70660" name="Object 4"/>
          <p:cNvGraphicFramePr>
            <a:graphicFrameLocks noChangeAspect="1"/>
          </p:cNvGraphicFramePr>
          <p:nvPr/>
        </p:nvGraphicFramePr>
        <p:xfrm>
          <a:off x="3276600" y="1676400"/>
          <a:ext cx="4927600" cy="469900"/>
        </p:xfrm>
        <a:graphic>
          <a:graphicData uri="http://schemas.openxmlformats.org/presentationml/2006/ole">
            <p:oleObj spid="_x0000_s70660" name="Equation" r:id="rId5" imgW="4927320" imgH="469800" progId="Equation.DSMT4">
              <p:embed/>
            </p:oleObj>
          </a:graphicData>
        </a:graphic>
      </p:graphicFrame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838200" y="2362200"/>
            <a:ext cx="80772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TW" sz="2400" b="0">
                <a:latin typeface="Times New Roman" pitchFamily="18" charset="0"/>
                <a:ea typeface="新細明體" charset="-120"/>
              </a:rPr>
              <a:t>The symbol             denotes the </a:t>
            </a:r>
            <a:r>
              <a:rPr lang="en-US" altLang="zh-TW" sz="2400" b="0" i="1">
                <a:latin typeface="Times New Roman" pitchFamily="18" charset="0"/>
                <a:ea typeface="新細明體" charset="-120"/>
              </a:rPr>
              <a:t>internal set-point</a:t>
            </a:r>
            <a:r>
              <a:rPr lang="en-US" altLang="zh-TW" sz="2400" b="0">
                <a:latin typeface="Times New Roman" pitchFamily="18" charset="0"/>
                <a:ea typeface="新細明體" charset="-120"/>
              </a:rPr>
              <a:t> composition expressed as an equivalent electrical current signal. This signal is used internally by the controller.            is related to the actual composition set point             by the composition sensor-transmitter gain </a:t>
            </a:r>
            <a:r>
              <a:rPr lang="en-US" altLang="zh-TW" sz="2400" b="0" i="1">
                <a:latin typeface="Times New Roman" pitchFamily="18" charset="0"/>
                <a:ea typeface="新細明體" charset="-120"/>
              </a:rPr>
              <a:t>K</a:t>
            </a:r>
            <a:r>
              <a:rPr lang="en-US" altLang="zh-TW" sz="2400" b="0" i="1" baseline="-25000">
                <a:latin typeface="Times New Roman" pitchFamily="18" charset="0"/>
                <a:ea typeface="新細明體" charset="-120"/>
              </a:rPr>
              <a:t>m</a:t>
            </a:r>
            <a:r>
              <a:rPr lang="en-US" altLang="zh-TW" sz="2400" b="0">
                <a:latin typeface="Times New Roman" pitchFamily="18" charset="0"/>
                <a:ea typeface="新細明體" charset="-120"/>
              </a:rPr>
              <a:t>:</a:t>
            </a:r>
          </a:p>
        </p:txBody>
      </p:sp>
      <p:graphicFrame>
        <p:nvGraphicFramePr>
          <p:cNvPr id="70662" name="Object 6"/>
          <p:cNvGraphicFramePr>
            <a:graphicFrameLocks noChangeAspect="1"/>
          </p:cNvGraphicFramePr>
          <p:nvPr/>
        </p:nvGraphicFramePr>
        <p:xfrm>
          <a:off x="2489200" y="2438400"/>
          <a:ext cx="787400" cy="457200"/>
        </p:xfrm>
        <a:graphic>
          <a:graphicData uri="http://schemas.openxmlformats.org/presentationml/2006/ole">
            <p:oleObj spid="_x0000_s70662" name="Equation" r:id="rId6" imgW="787320" imgH="457200" progId="Equation.DSMT4">
              <p:embed/>
            </p:oleObj>
          </a:graphicData>
        </a:graphic>
      </p:graphicFrame>
      <p:graphicFrame>
        <p:nvGraphicFramePr>
          <p:cNvPr id="70663" name="Object 7"/>
          <p:cNvGraphicFramePr>
            <a:graphicFrameLocks noChangeAspect="1"/>
          </p:cNvGraphicFramePr>
          <p:nvPr>
            <p:ph/>
          </p:nvPr>
        </p:nvGraphicFramePr>
        <p:xfrm>
          <a:off x="5232400" y="3124200"/>
          <a:ext cx="787400" cy="457200"/>
        </p:xfrm>
        <a:graphic>
          <a:graphicData uri="http://schemas.openxmlformats.org/presentationml/2006/ole">
            <p:oleObj spid="_x0000_s70663" name="Equation" r:id="rId7" imgW="787320" imgH="457200" progId="Equation.DSMT4">
              <p:embed/>
            </p:oleObj>
          </a:graphicData>
        </a:graphic>
      </p:graphicFrame>
      <p:graphicFrame>
        <p:nvGraphicFramePr>
          <p:cNvPr id="70664" name="Object 8"/>
          <p:cNvGraphicFramePr>
            <a:graphicFrameLocks noChangeAspect="1"/>
          </p:cNvGraphicFramePr>
          <p:nvPr/>
        </p:nvGraphicFramePr>
        <p:xfrm>
          <a:off x="3632200" y="3505200"/>
          <a:ext cx="787400" cy="457200"/>
        </p:xfrm>
        <a:graphic>
          <a:graphicData uri="http://schemas.openxmlformats.org/presentationml/2006/ole">
            <p:oleObj spid="_x0000_s70664" name="Equation" r:id="rId8" imgW="787320" imgH="457200" progId="Equation.DSMT4">
              <p:embed/>
            </p:oleObj>
          </a:graphicData>
        </a:graphic>
      </p:graphicFrame>
      <p:graphicFrame>
        <p:nvGraphicFramePr>
          <p:cNvPr id="70665" name="Object 9"/>
          <p:cNvGraphicFramePr>
            <a:graphicFrameLocks noChangeAspect="1"/>
          </p:cNvGraphicFramePr>
          <p:nvPr/>
        </p:nvGraphicFramePr>
        <p:xfrm>
          <a:off x="3276600" y="4495800"/>
          <a:ext cx="4927600" cy="457200"/>
        </p:xfrm>
        <a:graphic>
          <a:graphicData uri="http://schemas.openxmlformats.org/presentationml/2006/ole">
            <p:oleObj spid="_x0000_s70665" name="Equation" r:id="rId9" imgW="4927320" imgH="457200" progId="Equation.DSMT4">
              <p:embed/>
            </p:oleObj>
          </a:graphicData>
        </a:graphic>
      </p:graphicFrame>
      <p:sp>
        <p:nvSpPr>
          <p:cNvPr id="70666" name="Text Box 10"/>
          <p:cNvSpPr txBox="1">
            <a:spLocks noChangeArrowheads="1"/>
          </p:cNvSpPr>
          <p:nvPr/>
        </p:nvSpPr>
        <p:spPr bwMode="auto">
          <a:xfrm>
            <a:off x="838200" y="50292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TW" sz="2400" b="0">
                <a:latin typeface="Times New Roman" pitchFamily="18" charset="0"/>
                <a:ea typeface="新細明體" charset="-120"/>
              </a:rPr>
              <a:t>Thus</a:t>
            </a:r>
          </a:p>
        </p:txBody>
      </p:sp>
      <p:graphicFrame>
        <p:nvGraphicFramePr>
          <p:cNvPr id="70667" name="Object 11"/>
          <p:cNvGraphicFramePr>
            <a:graphicFrameLocks noChangeAspect="1"/>
          </p:cNvGraphicFramePr>
          <p:nvPr/>
        </p:nvGraphicFramePr>
        <p:xfrm>
          <a:off x="3302000" y="5486400"/>
          <a:ext cx="4927600" cy="939800"/>
        </p:xfrm>
        <a:graphic>
          <a:graphicData uri="http://schemas.openxmlformats.org/presentationml/2006/ole">
            <p:oleObj spid="_x0000_s70667" name="Equation" r:id="rId10" imgW="4927320" imgH="939600" progId="Equation.DSMT4">
              <p:embed/>
            </p:oleObj>
          </a:graphicData>
        </a:graphic>
      </p:graphicFrame>
      <p:sp>
        <p:nvSpPr>
          <p:cNvPr id="70668" name="Rectangle 12"/>
          <p:cNvSpPr>
            <a:spLocks noChangeArrowheads="1"/>
          </p:cNvSpPr>
          <p:nvPr/>
        </p:nvSpPr>
        <p:spPr bwMode="auto">
          <a:xfrm>
            <a:off x="0" y="0"/>
            <a:ext cx="762000" cy="685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0669" name="Text Box 13"/>
          <p:cNvSpPr txBox="1">
            <a:spLocks noChangeArrowheads="1"/>
          </p:cNvSpPr>
          <p:nvPr/>
        </p:nvSpPr>
        <p:spPr bwMode="auto">
          <a:xfrm rot="-5400000">
            <a:off x="-1000125" y="2830513"/>
            <a:ext cx="25860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200">
                <a:solidFill>
                  <a:schemeClr val="bg1"/>
                </a:solidFill>
                <a:ea typeface="新細明體" charset="-120"/>
              </a:rPr>
              <a:t>Chapter 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2"/>
          <p:cNvSpPr txBox="1">
            <a:spLocks noChangeArrowheads="1"/>
          </p:cNvSpPr>
          <p:nvPr/>
        </p:nvSpPr>
        <p:spPr bwMode="auto">
          <a:xfrm>
            <a:off x="838200" y="0"/>
            <a:ext cx="8305800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TW" sz="2800">
                <a:solidFill>
                  <a:srgbClr val="009900"/>
                </a:solidFill>
                <a:latin typeface="Times New Roman" pitchFamily="18" charset="0"/>
                <a:ea typeface="新細明體" charset="-120"/>
              </a:rPr>
              <a:t>Current-to-Pressure (I/P) Transducer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2400" b="0">
                <a:latin typeface="Times New Roman" pitchFamily="18" charset="0"/>
                <a:ea typeface="新細明體" charset="-120"/>
              </a:rPr>
              <a:t>Because transducers are usually designed to have linear characteristics and negligible (fast) dynamics, we assume that the transducer transfer function merely consists of a steady-state gain </a:t>
            </a:r>
            <a:r>
              <a:rPr lang="en-US" altLang="zh-TW" sz="2400" b="0" i="1">
                <a:latin typeface="Times New Roman" pitchFamily="18" charset="0"/>
                <a:ea typeface="新細明體" charset="-120"/>
              </a:rPr>
              <a:t>K</a:t>
            </a:r>
            <a:r>
              <a:rPr lang="en-US" altLang="zh-TW" sz="2400" b="0" i="1" baseline="-25000">
                <a:latin typeface="Times New Roman" pitchFamily="18" charset="0"/>
                <a:ea typeface="新細明體" charset="-120"/>
              </a:rPr>
              <a:t>IP</a:t>
            </a:r>
            <a:r>
              <a:rPr lang="en-US" altLang="zh-TW" sz="2400" b="0">
                <a:latin typeface="Times New Roman" pitchFamily="18" charset="0"/>
                <a:ea typeface="新細明體" charset="-120"/>
              </a:rPr>
              <a:t>:</a:t>
            </a:r>
          </a:p>
        </p:txBody>
      </p:sp>
      <p:graphicFrame>
        <p:nvGraphicFramePr>
          <p:cNvPr id="72707" name="Object 3"/>
          <p:cNvGraphicFramePr>
            <a:graphicFrameLocks noChangeAspect="1"/>
          </p:cNvGraphicFramePr>
          <p:nvPr/>
        </p:nvGraphicFramePr>
        <p:xfrm>
          <a:off x="3454400" y="2082800"/>
          <a:ext cx="4927600" cy="889000"/>
        </p:xfrm>
        <a:graphic>
          <a:graphicData uri="http://schemas.openxmlformats.org/presentationml/2006/ole">
            <p:oleObj spid="_x0000_s72707" name="Equation" r:id="rId4" imgW="4927320" imgH="888840" progId="Equation.DSMT4">
              <p:embed/>
            </p:oleObj>
          </a:graphicData>
        </a:graphic>
      </p:graphicFrame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838200" y="2844800"/>
            <a:ext cx="8305800" cy="289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TW" sz="2800">
                <a:solidFill>
                  <a:srgbClr val="009900"/>
                </a:solidFill>
                <a:latin typeface="Times New Roman" pitchFamily="18" charset="0"/>
                <a:ea typeface="新細明體" charset="-120"/>
              </a:rPr>
              <a:t>Control Valve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2400" b="0">
                <a:latin typeface="Times New Roman" pitchFamily="18" charset="0"/>
                <a:ea typeface="新細明體" charset="-120"/>
              </a:rPr>
              <a:t>As discussed in Section 9.2, control valves are usually designed so that the flow rate through the valve is a nearly linear function of the signal to the valve actuator. Therefore, a first-order transfer function usually provides an adequate model for operation of an installed valve in the vicinity of a nominal steady state. Thus, we assume that the control valve can be modeled as</a:t>
            </a:r>
          </a:p>
        </p:txBody>
      </p:sp>
      <p:graphicFrame>
        <p:nvGraphicFramePr>
          <p:cNvPr id="72709" name="Object 5"/>
          <p:cNvGraphicFramePr>
            <a:graphicFrameLocks noChangeAspect="1"/>
          </p:cNvGraphicFramePr>
          <p:nvPr/>
        </p:nvGraphicFramePr>
        <p:xfrm>
          <a:off x="3378200" y="5892800"/>
          <a:ext cx="5080000" cy="889000"/>
        </p:xfrm>
        <a:graphic>
          <a:graphicData uri="http://schemas.openxmlformats.org/presentationml/2006/ole">
            <p:oleObj spid="_x0000_s72709" name="Equation" r:id="rId5" imgW="5079960" imgH="888840" progId="Equation.DSMT4">
              <p:embed/>
            </p:oleObj>
          </a:graphicData>
        </a:graphic>
      </p:graphicFrame>
      <p:sp>
        <p:nvSpPr>
          <p:cNvPr id="72710" name="Rectangle 6"/>
          <p:cNvSpPr>
            <a:spLocks noChangeArrowheads="1"/>
          </p:cNvSpPr>
          <p:nvPr/>
        </p:nvSpPr>
        <p:spPr bwMode="auto">
          <a:xfrm>
            <a:off x="0" y="0"/>
            <a:ext cx="762000" cy="685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2711" name="Text Box 7"/>
          <p:cNvSpPr txBox="1">
            <a:spLocks noChangeArrowheads="1"/>
          </p:cNvSpPr>
          <p:nvPr/>
        </p:nvSpPr>
        <p:spPr bwMode="auto">
          <a:xfrm rot="-5400000">
            <a:off x="-1000125" y="2830513"/>
            <a:ext cx="25860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200">
                <a:solidFill>
                  <a:schemeClr val="bg1"/>
                </a:solidFill>
                <a:ea typeface="新細明體" charset="-120"/>
              </a:rPr>
              <a:t>Chapter 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838200" y="76200"/>
            <a:ext cx="8305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TW" sz="2800">
                <a:solidFill>
                  <a:srgbClr val="009900"/>
                </a:solidFill>
                <a:latin typeface="Times New Roman" pitchFamily="18" charset="0"/>
                <a:ea typeface="新細明體" charset="-120"/>
              </a:rPr>
              <a:t>Composition Sensor-Transmitter (Analyzer)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2400" b="0">
                <a:latin typeface="Times New Roman" pitchFamily="18" charset="0"/>
                <a:ea typeface="新細明體" charset="-120"/>
              </a:rPr>
              <a:t>We assume that the dynamic behavior of the composition sensor-transmitter can be approximated by a first-order transfer function:</a:t>
            </a:r>
          </a:p>
        </p:txBody>
      </p:sp>
      <p:graphicFrame>
        <p:nvGraphicFramePr>
          <p:cNvPr id="68611" name="Object 3"/>
          <p:cNvGraphicFramePr>
            <a:graphicFrameLocks noChangeAspect="1"/>
          </p:cNvGraphicFramePr>
          <p:nvPr/>
        </p:nvGraphicFramePr>
        <p:xfrm>
          <a:off x="3606800" y="1524000"/>
          <a:ext cx="4470400" cy="889000"/>
        </p:xfrm>
        <a:graphic>
          <a:graphicData uri="http://schemas.openxmlformats.org/presentationml/2006/ole">
            <p:oleObj spid="_x0000_s68611" name="Equation" r:id="rId4" imgW="4470120" imgH="888840" progId="Equation.DSMT4">
              <p:embed/>
            </p:oleObj>
          </a:graphicData>
        </a:graphic>
      </p:graphicFrame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838200" y="2438400"/>
            <a:ext cx="8305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TW" sz="2800">
                <a:solidFill>
                  <a:srgbClr val="009900"/>
                </a:solidFill>
                <a:latin typeface="Times New Roman" pitchFamily="18" charset="0"/>
                <a:ea typeface="新細明體" charset="-120"/>
              </a:rPr>
              <a:t>Controller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2400" b="0">
                <a:latin typeface="Times New Roman" pitchFamily="18" charset="0"/>
                <a:ea typeface="新細明體" charset="-120"/>
              </a:rPr>
              <a:t>Suppose that an electronic proportional plus integral controller is used. From Chapter 8, the controller transfer function is</a:t>
            </a:r>
          </a:p>
        </p:txBody>
      </p:sp>
      <p:graphicFrame>
        <p:nvGraphicFramePr>
          <p:cNvPr id="68613" name="Object 5"/>
          <p:cNvGraphicFramePr>
            <a:graphicFrameLocks noChangeAspect="1"/>
          </p:cNvGraphicFramePr>
          <p:nvPr/>
        </p:nvGraphicFramePr>
        <p:xfrm>
          <a:off x="3606800" y="4038600"/>
          <a:ext cx="4470400" cy="901700"/>
        </p:xfrm>
        <a:graphic>
          <a:graphicData uri="http://schemas.openxmlformats.org/presentationml/2006/ole">
            <p:oleObj spid="_x0000_s68613" name="Equation" r:id="rId5" imgW="4470120" imgH="901440" progId="Equation.DSMT4">
              <p:embed/>
            </p:oleObj>
          </a:graphicData>
        </a:graphic>
      </p:graphicFrame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838200" y="5105400"/>
            <a:ext cx="8305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TW" sz="2400" b="0">
                <a:latin typeface="Times New Roman" pitchFamily="18" charset="0"/>
                <a:ea typeface="新細明體" charset="-120"/>
              </a:rPr>
              <a:t>where            and </a:t>
            </a:r>
            <a:r>
              <a:rPr lang="en-US" altLang="zh-TW" sz="2400" b="0" i="1">
                <a:latin typeface="Times New Roman" pitchFamily="18" charset="0"/>
                <a:ea typeface="新細明體" charset="-120"/>
              </a:rPr>
              <a:t>E</a:t>
            </a:r>
            <a:r>
              <a:rPr lang="en-US" altLang="zh-TW" sz="2400" b="0">
                <a:latin typeface="Times New Roman" pitchFamily="18" charset="0"/>
                <a:ea typeface="新細明體" charset="-120"/>
              </a:rPr>
              <a:t>(</a:t>
            </a:r>
            <a:r>
              <a:rPr lang="en-US" altLang="zh-TW" sz="2400" b="0" i="1">
                <a:latin typeface="Times New Roman" pitchFamily="18" charset="0"/>
                <a:ea typeface="新細明體" charset="-120"/>
              </a:rPr>
              <a:t>s</a:t>
            </a:r>
            <a:r>
              <a:rPr lang="en-US" altLang="zh-TW" sz="2400" b="0">
                <a:latin typeface="Times New Roman" pitchFamily="18" charset="0"/>
                <a:ea typeface="新細明體" charset="-120"/>
              </a:rPr>
              <a:t>) are the Laplace transforms of the controller output           and the error signal </a:t>
            </a:r>
            <a:r>
              <a:rPr lang="en-US" altLang="zh-TW" sz="2400" b="0" i="1">
                <a:latin typeface="Times New Roman" pitchFamily="18" charset="0"/>
                <a:ea typeface="新細明體" charset="-120"/>
              </a:rPr>
              <a:t>e</a:t>
            </a:r>
            <a:r>
              <a:rPr lang="en-US" altLang="zh-TW" sz="2400" b="0">
                <a:latin typeface="Times New Roman" pitchFamily="18" charset="0"/>
                <a:ea typeface="新細明體" charset="-120"/>
              </a:rPr>
              <a:t>(</a:t>
            </a:r>
            <a:r>
              <a:rPr lang="en-US" altLang="zh-TW" sz="2400" b="0" i="1">
                <a:latin typeface="Times New Roman" pitchFamily="18" charset="0"/>
                <a:ea typeface="新細明體" charset="-120"/>
              </a:rPr>
              <a:t>t</a:t>
            </a:r>
            <a:r>
              <a:rPr lang="en-US" altLang="zh-TW" sz="2400" b="0">
                <a:latin typeface="Times New Roman" pitchFamily="18" charset="0"/>
                <a:ea typeface="新細明體" charset="-120"/>
              </a:rPr>
              <a:t>). Note that      and </a:t>
            </a:r>
            <a:r>
              <a:rPr lang="en-US" altLang="zh-TW" sz="2400" b="0" i="1">
                <a:latin typeface="Times New Roman" pitchFamily="18" charset="0"/>
                <a:ea typeface="新細明體" charset="-120"/>
              </a:rPr>
              <a:t>e</a:t>
            </a:r>
            <a:r>
              <a:rPr lang="en-US" altLang="zh-TW" sz="2400" b="0">
                <a:latin typeface="Times New Roman" pitchFamily="18" charset="0"/>
                <a:ea typeface="新細明體" charset="-120"/>
              </a:rPr>
              <a:t> are electrical signals that have units of mA, while </a:t>
            </a:r>
            <a:r>
              <a:rPr lang="en-US" altLang="zh-TW" sz="2400" b="0" i="1">
                <a:latin typeface="Times New Roman" pitchFamily="18" charset="0"/>
                <a:ea typeface="新細明體" charset="-120"/>
              </a:rPr>
              <a:t>K</a:t>
            </a:r>
            <a:r>
              <a:rPr lang="en-US" altLang="zh-TW" sz="2400" b="0" i="1" baseline="-25000">
                <a:latin typeface="Times New Roman" pitchFamily="18" charset="0"/>
                <a:ea typeface="新細明體" charset="-120"/>
              </a:rPr>
              <a:t>c</a:t>
            </a:r>
            <a:r>
              <a:rPr lang="en-US" altLang="zh-TW" sz="2400" b="0">
                <a:latin typeface="Times New Roman" pitchFamily="18" charset="0"/>
                <a:ea typeface="新細明體" charset="-120"/>
              </a:rPr>
              <a:t> is dimensionless. The error signal is expressed as </a:t>
            </a:r>
          </a:p>
        </p:txBody>
      </p:sp>
      <p:graphicFrame>
        <p:nvGraphicFramePr>
          <p:cNvPr id="68615" name="Object 7"/>
          <p:cNvGraphicFramePr>
            <a:graphicFrameLocks noChangeAspect="1"/>
          </p:cNvGraphicFramePr>
          <p:nvPr/>
        </p:nvGraphicFramePr>
        <p:xfrm>
          <a:off x="1752600" y="5130800"/>
          <a:ext cx="711200" cy="431800"/>
        </p:xfrm>
        <a:graphic>
          <a:graphicData uri="http://schemas.openxmlformats.org/presentationml/2006/ole">
            <p:oleObj spid="_x0000_s68615" name="Equation" r:id="rId6" imgW="711000" imgH="431640" progId="Equation.DSMT4">
              <p:embed/>
            </p:oleObj>
          </a:graphicData>
        </a:graphic>
      </p:graphicFrame>
      <p:graphicFrame>
        <p:nvGraphicFramePr>
          <p:cNvPr id="68616" name="Object 8"/>
          <p:cNvGraphicFramePr>
            <a:graphicFrameLocks noChangeAspect="1"/>
          </p:cNvGraphicFramePr>
          <p:nvPr/>
        </p:nvGraphicFramePr>
        <p:xfrm>
          <a:off x="1778000" y="5511800"/>
          <a:ext cx="660400" cy="431800"/>
        </p:xfrm>
        <a:graphic>
          <a:graphicData uri="http://schemas.openxmlformats.org/presentationml/2006/ole">
            <p:oleObj spid="_x0000_s68616" name="Equation" r:id="rId7" imgW="660240" imgH="431640" progId="Equation.DSMT4">
              <p:embed/>
            </p:oleObj>
          </a:graphicData>
        </a:graphic>
      </p:graphicFrame>
      <p:graphicFrame>
        <p:nvGraphicFramePr>
          <p:cNvPr id="68617" name="Object 9"/>
          <p:cNvGraphicFramePr>
            <a:graphicFrameLocks noChangeAspect="1"/>
          </p:cNvGraphicFramePr>
          <p:nvPr/>
        </p:nvGraphicFramePr>
        <p:xfrm>
          <a:off x="6705600" y="5562600"/>
          <a:ext cx="304800" cy="355600"/>
        </p:xfrm>
        <a:graphic>
          <a:graphicData uri="http://schemas.openxmlformats.org/presentationml/2006/ole">
            <p:oleObj spid="_x0000_s68617" name="Equation" r:id="rId8" imgW="304560" imgH="355320" progId="Equation.DSMT4">
              <p:embed/>
            </p:oleObj>
          </a:graphicData>
        </a:graphic>
      </p:graphicFrame>
      <p:sp>
        <p:nvSpPr>
          <p:cNvPr id="68618" name="Rectangle 10"/>
          <p:cNvSpPr>
            <a:spLocks noChangeArrowheads="1"/>
          </p:cNvSpPr>
          <p:nvPr/>
        </p:nvSpPr>
        <p:spPr bwMode="auto">
          <a:xfrm>
            <a:off x="0" y="0"/>
            <a:ext cx="762000" cy="685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8619" name="Text Box 11"/>
          <p:cNvSpPr txBox="1">
            <a:spLocks noChangeArrowheads="1"/>
          </p:cNvSpPr>
          <p:nvPr/>
        </p:nvSpPr>
        <p:spPr bwMode="auto">
          <a:xfrm rot="-5400000">
            <a:off x="-1000125" y="2830513"/>
            <a:ext cx="25860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200">
                <a:solidFill>
                  <a:schemeClr val="bg1"/>
                </a:solidFill>
                <a:ea typeface="新細明體" charset="-120"/>
              </a:rPr>
              <a:t>Chapter 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8" name="Picture 2" descr="fig 1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85800" y="1676400"/>
            <a:ext cx="8458200" cy="4084638"/>
          </a:xfrm>
          <a:noFill/>
          <a:ln/>
        </p:spPr>
      </p:pic>
      <p:sp>
        <p:nvSpPr>
          <p:cNvPr id="80899" name="Rectangle 3"/>
          <p:cNvSpPr>
            <a:spLocks noChangeArrowheads="1"/>
          </p:cNvSpPr>
          <p:nvPr/>
        </p:nvSpPr>
        <p:spPr bwMode="auto">
          <a:xfrm>
            <a:off x="0" y="0"/>
            <a:ext cx="762000" cy="685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0900" name="Text Box 4"/>
          <p:cNvSpPr txBox="1">
            <a:spLocks noChangeArrowheads="1"/>
          </p:cNvSpPr>
          <p:nvPr/>
        </p:nvSpPr>
        <p:spPr bwMode="auto">
          <a:xfrm rot="-5400000">
            <a:off x="-1000125" y="2830513"/>
            <a:ext cx="25860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200">
                <a:solidFill>
                  <a:schemeClr val="bg1"/>
                </a:solidFill>
                <a:ea typeface="新細明體" charset="-120"/>
              </a:rPr>
              <a:t>Chapter 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Transfer Functions of Control Systems</a:t>
            </a:r>
            <a:endParaRPr lang="zh-TW" altLang="en-US" b="1" dirty="0"/>
          </a:p>
        </p:txBody>
      </p:sp>
      <p:graphicFrame>
        <p:nvGraphicFramePr>
          <p:cNvPr id="4" name="內容版面配置區 3"/>
          <p:cNvGraphicFramePr>
            <a:graphicFrameLocks noChangeAspect="1"/>
          </p:cNvGraphicFramePr>
          <p:nvPr>
            <p:ph idx="1"/>
          </p:nvPr>
        </p:nvGraphicFramePr>
        <p:xfrm>
          <a:off x="1602171" y="2396280"/>
          <a:ext cx="5636829" cy="3471120"/>
        </p:xfrm>
        <a:graphic>
          <a:graphicData uri="http://schemas.openxmlformats.org/presentationml/2006/ole">
            <p:oleObj spid="_x0000_s109570" name="Equation" r:id="rId3" imgW="1917360" imgH="1180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3300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33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</TotalTime>
  <Words>639</Words>
  <Application>Microsoft PowerPoint</Application>
  <PresentationFormat>如螢幕大小 (4:3)</PresentationFormat>
  <Paragraphs>97</Paragraphs>
  <Slides>34</Slides>
  <Notes>4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2</vt:i4>
      </vt:variant>
      <vt:variant>
        <vt:lpstr>投影片標題</vt:lpstr>
      </vt:variant>
      <vt:variant>
        <vt:i4>34</vt:i4>
      </vt:variant>
    </vt:vector>
  </HeadingPairs>
  <TitlesOfParts>
    <vt:vector size="37" baseType="lpstr">
      <vt:lpstr>Default Design</vt:lpstr>
      <vt:lpstr>Equation</vt:lpstr>
      <vt:lpstr>Bitmap Image</vt:lpstr>
      <vt:lpstr>投影片 1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Transfer Functions of Control Systems</vt:lpstr>
      <vt:lpstr>投影片 10</vt:lpstr>
      <vt:lpstr>投影片 11</vt:lpstr>
      <vt:lpstr>Closed-Loop Transfer Function for Set-Point Change (Servo Problem)</vt:lpstr>
      <vt:lpstr>Closed-Loop Transfer Function for Load Change (Regulator Problem)</vt:lpstr>
      <vt:lpstr>General Expression of Closed-Loop Transfer Function</vt:lpstr>
      <vt:lpstr>Servo Problem</vt:lpstr>
      <vt:lpstr>Regulator Problem</vt:lpstr>
      <vt:lpstr>投影片 17</vt:lpstr>
      <vt:lpstr>Example</vt:lpstr>
      <vt:lpstr>投影片 19</vt:lpstr>
      <vt:lpstr>投影片 20</vt:lpstr>
      <vt:lpstr>Closed-Loop Response with  P Control (Set-Point Change)</vt:lpstr>
      <vt:lpstr>Closed-Loop Response with  P Control (Set-Point Change)</vt:lpstr>
      <vt:lpstr>投影片 23</vt:lpstr>
      <vt:lpstr>投影片 24</vt:lpstr>
      <vt:lpstr>Closed-Loop Response with  P Control (Load Change)</vt:lpstr>
      <vt:lpstr>投影片 26</vt:lpstr>
      <vt:lpstr>Closed-Loop Response with  PI Control (Set-Point Change)</vt:lpstr>
      <vt:lpstr>Closed-Loop Response with  PI Control (Load Change)</vt:lpstr>
      <vt:lpstr>Closed-Loop Response with  PI Control (Load Change)</vt:lpstr>
      <vt:lpstr>Closed-Loop Response with  PI Control (Load Change)</vt:lpstr>
      <vt:lpstr>投影片 31</vt:lpstr>
      <vt:lpstr>投影片 32</vt:lpstr>
      <vt:lpstr>投影片 33</vt:lpstr>
      <vt:lpstr>投影片 34</vt:lpstr>
    </vt:vector>
  </TitlesOfParts>
  <Company>Dell Computer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Preferred Customer</dc:creator>
  <cp:lastModifiedBy>CHUNG</cp:lastModifiedBy>
  <cp:revision>58</cp:revision>
  <dcterms:created xsi:type="dcterms:W3CDTF">1998-12-14T16:21:42Z</dcterms:created>
  <dcterms:modified xsi:type="dcterms:W3CDTF">2008-11-08T13:32:54Z</dcterms:modified>
</cp:coreProperties>
</file>